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60" r:id="rId3"/>
    <p:sldId id="261" r:id="rId4"/>
    <p:sldId id="262" r:id="rId5"/>
    <p:sldId id="265" r:id="rId6"/>
    <p:sldId id="264" r:id="rId7"/>
    <p:sldId id="266" r:id="rId8"/>
    <p:sldId id="267" r:id="rId9"/>
    <p:sldId id="277" r:id="rId10"/>
    <p:sldId id="275" r:id="rId11"/>
    <p:sldId id="280" r:id="rId12"/>
    <p:sldId id="278" r:id="rId13"/>
    <p:sldId id="270" r:id="rId14"/>
    <p:sldId id="271" r:id="rId15"/>
    <p:sldId id="272" r:id="rId16"/>
    <p:sldId id="273" r:id="rId17"/>
    <p:sldId id="281" r:id="rId18"/>
    <p:sldId id="283" r:id="rId19"/>
    <p:sldId id="274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450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2" y="26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munkalap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09652613884023"/>
          <c:y val="3.6394649532141984E-2"/>
          <c:w val="0.85280944900203182"/>
          <c:h val="0.527216392010729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0.59 - 2.68</c:v>
                </c:pt>
                <c:pt idx="1">
                  <c:v>2.69 - 4.77</c:v>
                </c:pt>
                <c:pt idx="2">
                  <c:v>4.78 - 6.87</c:v>
                </c:pt>
                <c:pt idx="3">
                  <c:v>6.88 - 8.96</c:v>
                </c:pt>
                <c:pt idx="4">
                  <c:v>8.97 - 11.05</c:v>
                </c:pt>
                <c:pt idx="5">
                  <c:v>11.06 - 13.15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</c:v>
                </c:pt>
                <c:pt idx="1">
                  <c:v>10</c:v>
                </c:pt>
                <c:pt idx="2">
                  <c:v>5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32319320"/>
        <c:axId val="332312656"/>
      </c:barChart>
      <c:catAx>
        <c:axId val="332319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332312656"/>
        <c:crosses val="autoZero"/>
        <c:auto val="1"/>
        <c:lblAlgn val="ctr"/>
        <c:lblOffset val="100"/>
        <c:noMultiLvlLbl val="0"/>
      </c:catAx>
      <c:valAx>
        <c:axId val="332312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3323193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hu-H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9616581441788"/>
          <c:y val="5.139085423257065E-2"/>
          <c:w val="0.87063888181549165"/>
          <c:h val="0.335443754408708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(-1.84) - (-1.07)</c:v>
                </c:pt>
                <c:pt idx="1">
                  <c:v>(-1.08) - (-0.29)</c:v>
                </c:pt>
                <c:pt idx="2">
                  <c:v>(-0.3) - 0.47</c:v>
                </c:pt>
                <c:pt idx="3">
                  <c:v>0.48 - 1.24</c:v>
                </c:pt>
                <c:pt idx="4">
                  <c:v>1.25 - 2.01</c:v>
                </c:pt>
                <c:pt idx="5">
                  <c:v>2.02 - 2.78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24</c:v>
                </c:pt>
                <c:pt idx="3">
                  <c:v>8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32314616"/>
        <c:axId val="332320104"/>
      </c:barChart>
      <c:catAx>
        <c:axId val="332314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 rot="-5400000" vert="horz"/>
          <a:lstStyle/>
          <a:p>
            <a:pPr>
              <a:defRPr sz="1800"/>
            </a:pPr>
            <a:endParaRPr lang="hu-HU"/>
          </a:p>
        </c:txPr>
        <c:crossAx val="332320104"/>
        <c:crosses val="autoZero"/>
        <c:auto val="1"/>
        <c:lblAlgn val="ctr"/>
        <c:lblOffset val="100"/>
        <c:noMultiLvlLbl val="0"/>
      </c:catAx>
      <c:valAx>
        <c:axId val="332320104"/>
        <c:scaling>
          <c:orientation val="minMax"/>
          <c:max val="26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crossAx val="3323146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hu-H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/>
            </a:pPr>
            <a:r>
              <a:rPr lang="en-US" sz="2400" b="0" dirty="0">
                <a:solidFill>
                  <a:srgbClr val="FFFF00"/>
                </a:solidFill>
              </a:rPr>
              <a:t>Data distribution</a:t>
            </a:r>
          </a:p>
        </c:rich>
      </c:tx>
      <c:layout>
        <c:manualLayout>
          <c:xMode val="edge"/>
          <c:yMode val="edge"/>
          <c:x val="8.5505022976009717E-2"/>
          <c:y val="1.5185161718142428E-2"/>
        </c:manualLayout>
      </c:layout>
      <c:overlay val="1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5.9589252039289324E-2"/>
          <c:y val="0.21981281593711813"/>
          <c:w val="0.37273081657325785"/>
          <c:h val="0.6352457100690365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 distribution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explosion val="15"/>
            <c:spPr>
              <a:solidFill>
                <a:schemeClr val="bg1"/>
              </a:solidFill>
              <a:ln>
                <a:noFill/>
              </a:ln>
            </c:spPr>
          </c:dPt>
          <c:dPt>
            <c:idx val="1"/>
            <c:bubble3D val="0"/>
            <c:explosion val="16"/>
            <c:spPr>
              <a:solidFill>
                <a:srgbClr val="FFE37D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EB6B39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0.12377168762995534"/>
                  <c:y val="-0.24786148000156696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920182927972536E-2"/>
                  <c:y val="1.94293800108735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6084125847905382E-2"/>
                  <c:y val="-4.72806570820438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noFill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Random</c:v>
                </c:pt>
                <c:pt idx="1">
                  <c:v>MHCV</c:v>
                </c:pt>
                <c:pt idx="2">
                  <c:v>VHCV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0.89190000000000003</c:v>
                </c:pt>
                <c:pt idx="1">
                  <c:v>8.1100000000000005E-2</c:v>
                </c:pt>
                <c:pt idx="2">
                  <c:v>2.7E-2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7.499698012472833E-2"/>
          <c:y val="0.91605815499666698"/>
          <c:w val="0.8862794423424345"/>
          <c:h val="7.0162925457924574E-2"/>
        </c:manualLayout>
      </c:layout>
      <c:overlay val="0"/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4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b="0" dirty="0">
                <a:solidFill>
                  <a:srgbClr val="FFFF00"/>
                </a:solidFill>
              </a:rPr>
              <a:t>Spatial distribution</a:t>
            </a:r>
          </a:p>
        </c:rich>
      </c:tx>
      <c:layout>
        <c:manualLayout>
          <c:xMode val="edge"/>
          <c:yMode val="edge"/>
          <c:x val="0.51076999991465066"/>
          <c:y val="3.0819611176628046E-2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4489569806128284"/>
          <c:y val="0.19367722441171956"/>
          <c:w val="0.44596364706748104"/>
          <c:h val="0.6845180026335893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Spatial distribution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explosion val="16"/>
            <c:spPr>
              <a:solidFill>
                <a:schemeClr val="bg1"/>
              </a:solidFill>
              <a:ln>
                <a:noFill/>
              </a:ln>
            </c:spPr>
          </c:dPt>
          <c:dPt>
            <c:idx val="1"/>
            <c:bubble3D val="0"/>
            <c:explosion val="13"/>
            <c:spPr>
              <a:solidFill>
                <a:srgbClr val="FFE37D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EB6B39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0.15698692543680628"/>
                  <c:y val="-0.29610055536536195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3186488146457411E-2"/>
                  <c:y val="0.1653079710144927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4459672241357012E-2"/>
                  <c:y val="3.7085377914717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Random</c:v>
                </c:pt>
                <c:pt idx="1">
                  <c:v>MHCV</c:v>
                </c:pt>
                <c:pt idx="2">
                  <c:v>VHCV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0.87690000000000001</c:v>
                </c:pt>
                <c:pt idx="1">
                  <c:v>0.1169</c:v>
                </c:pt>
                <c:pt idx="2">
                  <c:v>6.1999999999999998E-3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hu-H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0.45192</cdr:x>
      <cdr:y>0</cdr:y>
    </cdr:from>
    <cdr:to>
      <cdr:x>1</cdr:x>
      <cdr:y>0.12371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1345312" y="0"/>
          <a:ext cx="1631568" cy="239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Complexity score values</a:t>
          </a:r>
        </a:p>
      </cdr:txBody>
    </cdr:sp>
  </cdr:relSizeAnchor>
  <cdr:relSizeAnchor xmlns:cdr="http://schemas.openxmlformats.org/drawingml/2006/chartDrawing">
    <cdr:from>
      <cdr:x>0</cdr:x>
      <cdr:y>0.04258</cdr:y>
    </cdr:from>
    <cdr:to>
      <cdr:x>0.13248</cdr:x>
      <cdr:y>0.53227</cdr:y>
    </cdr:to>
    <cdr:sp macro="" textlink="">
      <cdr:nvSpPr>
        <cdr:cNvPr id="3" name="Text Box 2"/>
        <cdr:cNvSpPr txBox="1"/>
      </cdr:nvSpPr>
      <cdr:spPr>
        <a:xfrm xmlns:a="http://schemas.openxmlformats.org/drawingml/2006/main" rot="16200000">
          <a:off x="-991857" y="334263"/>
          <a:ext cx="904878" cy="393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Frequency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0.50427</cdr:x>
      <cdr:y>0.11111</cdr:y>
    </cdr:from>
    <cdr:to>
      <cdr:x>1</cdr:x>
      <cdr:y>0.27778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4103197" y="360040"/>
          <a:ext cx="4033707" cy="54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Local</a:t>
          </a:r>
          <a:r>
            <a:rPr lang="en-US" sz="2000" baseline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Moran's indexes</a:t>
          </a:r>
          <a:endParaRPr lang="en-US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0.03655</cdr:y>
    </cdr:from>
    <cdr:to>
      <cdr:x>0.11132</cdr:x>
      <cdr:y>0.79035</cdr:y>
    </cdr:to>
    <cdr:sp macro="" textlink="">
      <cdr:nvSpPr>
        <cdr:cNvPr id="3" name="Text Box 2"/>
        <cdr:cNvSpPr txBox="1"/>
      </cdr:nvSpPr>
      <cdr:spPr>
        <a:xfrm xmlns:a="http://schemas.openxmlformats.org/drawingml/2006/main" rot="16200000">
          <a:off x="-368961" y="445551"/>
          <a:ext cx="1579595" cy="841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Frequency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A126-0CDA-42B9-A14C-4F891298D54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AD181-A1A6-43AB-A4E8-8FB5AE04E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9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AD181-A1A6-43AB-A4E8-8FB5AE04EF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97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AD181-A1A6-43AB-A4E8-8FB5AE04EFD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0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B50F-5AEF-4603-A8CF-65BDC9B34708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AAAE-D0E7-4C21-8E6B-CBB8CB9D5301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03D8-098A-4786-8DFB-B61A4EF766D2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403B-D957-4C04-BBA5-01855BC02B07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7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956-7A96-488A-8C4A-0089203D030A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D64-44B2-4DB0-B96B-B3A900BA5D7E}" type="datetime1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0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17E9-0717-40FC-9E6D-CA85BB1B0C7B}" type="datetime1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1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E634-6AEE-4B91-A824-708627A48138}" type="datetime1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8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3142-9182-4A30-B18D-6DF75B0E16FA}" type="datetime1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3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56CE7-478D-439A-8E97-C773B9C50212}" type="datetime1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7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2DDB9-8D15-4DD5-856D-B8A8B8C057B2}" type="datetime1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1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0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E38E8-116B-47C9-9766-111618C9290E}" type="datetime1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B2856-EC87-4DDC-8B20-0CA201A0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5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teiner@hazu.hr" TargetMode="External"/><Relationship Id="rId2" Type="http://schemas.openxmlformats.org/officeDocument/2006/relationships/hyperlink" Target="mailto:zvonimir.rez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steiner@hazu.hr" TargetMode="External"/><Relationship Id="rId2" Type="http://schemas.openxmlformats.org/officeDocument/2006/relationships/hyperlink" Target="mailto:zvonimir.rez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242" y="1556792"/>
            <a:ext cx="8496944" cy="24482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</a:rPr>
              <a:t>EUROPEAN AIRSPACE COMPLEXITY AND</a:t>
            </a:r>
            <a:br>
              <a:rPr lang="en-US" sz="3600" b="1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FFFF00"/>
                </a:solidFill>
              </a:rPr>
              <a:t>FRAGMENTATION CORRELATION RESEARCH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250" y="4077072"/>
            <a:ext cx="8352928" cy="266429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Zvonimir Rezo, PhD student	</a:t>
            </a:r>
            <a:r>
              <a:rPr lang="en-US" dirty="0" smtClean="0">
                <a:solidFill>
                  <a:schemeClr val="bg1"/>
                </a:solidFill>
              </a:rPr>
              <a:t>Sanja Steiner, PhD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E-mail: </a:t>
            </a:r>
            <a:r>
              <a:rPr lang="en-GB" sz="2000" u="sng" dirty="0" smtClean="0">
                <a:hlinkClick r:id="rId2"/>
              </a:rPr>
              <a:t>zvonimir.rezo@gmail.com</a:t>
            </a:r>
            <a:r>
              <a:rPr lang="en-GB" sz="2000" dirty="0"/>
              <a:t>	</a:t>
            </a:r>
            <a:r>
              <a:rPr lang="en-GB" sz="2000" dirty="0" smtClean="0"/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E-mail: </a:t>
            </a:r>
            <a:r>
              <a:rPr lang="en-GB" sz="2000" u="sng" dirty="0" smtClean="0">
                <a:hlinkClick r:id="rId3"/>
              </a:rPr>
              <a:t>ssteiner@hazu.hr</a:t>
            </a:r>
            <a:endParaRPr lang="en-GB" u="sng" dirty="0"/>
          </a:p>
          <a:p>
            <a:pPr algn="l"/>
            <a:r>
              <a:rPr lang="en-GB" sz="2000" dirty="0" smtClean="0">
                <a:solidFill>
                  <a:schemeClr val="bg1"/>
                </a:solidFill>
              </a:rPr>
              <a:t>                    Corresponding author</a:t>
            </a:r>
          </a:p>
          <a:p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Croatian Academy of Sciences and Arts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Traffic Institute, Kušlanova 2, 10000 Zagreb, Croatia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4843" y="908720"/>
            <a:ext cx="889774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14 - 15 May 2019, Budapest, Hungary 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58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Global Indicator of Spatial autocorrelation (GISA)</a:t>
            </a:r>
          </a:p>
          <a:p>
            <a:pPr marL="0" indent="0" algn="ctr">
              <a:buNone/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Concept design</a:t>
            </a:r>
          </a:p>
          <a:p>
            <a:pPr marL="0" indent="0" algn="just"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GB" sz="2400" b="1" dirty="0" smtClean="0">
                <a:solidFill>
                  <a:schemeClr val="bg1"/>
                </a:solidFill>
              </a:rPr>
              <a:t>Application overview:</a:t>
            </a:r>
          </a:p>
          <a:p>
            <a:pPr marL="0" indent="0" algn="just">
              <a:buNone/>
            </a:pPr>
            <a:endParaRPr lang="en-GB" sz="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It detects spatial patterns across the entire area of interest whereby it </a:t>
            </a:r>
            <a:r>
              <a:rPr lang="en-US" sz="2400" dirty="0" smtClean="0">
                <a:solidFill>
                  <a:srgbClr val="FFFF00"/>
                </a:solidFill>
              </a:rPr>
              <a:t>does not reveal where </a:t>
            </a:r>
            <a:r>
              <a:rPr lang="en-US" sz="2400" dirty="0" smtClean="0">
                <a:solidFill>
                  <a:schemeClr val="bg1"/>
                </a:solidFill>
              </a:rPr>
              <a:t>significant patterns appear. It is analogous to Pearson's correlation coefficient ranging from -1 to +1 where: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-1 indicates strong negative autocorrelation,</a:t>
            </a:r>
            <a:endParaRPr lang="en-US" sz="24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0 denotes completely random values allocation,</a:t>
            </a:r>
            <a:endParaRPr lang="en-US" sz="2400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+1 signifies strong spatial autocorrelation</a:t>
            </a:r>
            <a:r>
              <a:rPr lang="en-GB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-32586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FRAGMENTATION</a:t>
            </a:r>
            <a:r>
              <a:rPr lang="en-US" sz="2400" b="1" dirty="0" smtClean="0">
                <a:solidFill>
                  <a:schemeClr val="bg1"/>
                </a:solidFill>
              </a:rPr>
              <a:t> 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052736"/>
                <a:ext cx="8784976" cy="48874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bg1"/>
                    </a:solidFill>
                  </a:rPr>
                  <a:t>Global Indicator of Spatial autocorrelation (GISA)</a:t>
                </a:r>
              </a:p>
              <a:p>
                <a:pPr marL="0" indent="0" algn="ctr">
                  <a:buNone/>
                </a:pPr>
                <a:endParaRPr lang="en-US" sz="1600" dirty="0" smtClean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1600" dirty="0" smtClean="0">
                    <a:solidFill>
                      <a:schemeClr val="bg1"/>
                    </a:solidFill>
                  </a:rPr>
                  <a:t>Modeling approach</a:t>
                </a:r>
              </a:p>
              <a:p>
                <a:pPr marL="0" indent="0" algn="ctr">
                  <a:buNone/>
                </a:pPr>
                <a:endParaRPr lang="en-US" sz="1600" dirty="0" smtClean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endParaRPr lang="en-US" sz="1600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        </m:t>
                      </m:r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𝐼</m:t>
                      </m:r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GB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GB" sz="2400" i="1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 smtClean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endParaRPr lang="en-US" sz="1600" dirty="0" smtClean="0">
                  <a:solidFill>
                    <a:schemeClr val="bg1"/>
                  </a:solidFill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bg1"/>
                  </a:solidFill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000" i="1" dirty="0" smtClean="0">
                    <a:solidFill>
                      <a:schemeClr val="bg1"/>
                    </a:solidFill>
                  </a:rPr>
                  <a:t>n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=  37 AoRs/ANSPs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000" dirty="0" smtClean="0">
                    <a:solidFill>
                      <a:schemeClr val="bg1"/>
                    </a:solidFill>
                  </a:rPr>
                  <a:t>Area: 11,203,200 </a:t>
                </a:r>
                <a:r>
                  <a:rPr lang="en-GB" sz="2000" dirty="0" smtClean="0">
                    <a:solidFill>
                      <a:schemeClr val="bg1"/>
                    </a:solidFill>
                  </a:rPr>
                  <a:t>km</a:t>
                </a:r>
                <a:r>
                  <a:rPr lang="en-GB" sz="2000" baseline="30000" dirty="0" smtClean="0">
                    <a:solidFill>
                      <a:schemeClr val="bg1"/>
                    </a:solidFill>
                  </a:rPr>
                  <a:t>2</a:t>
                </a:r>
                <a:endParaRPr lang="en-US" sz="20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052736"/>
                <a:ext cx="8784976" cy="4887476"/>
              </a:xfrm>
              <a:blipFill rotWithShape="1">
                <a:blip r:embed="rId2"/>
                <a:stretch>
                  <a:fillRect l="-555" t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-32586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FRAGMENTATION</a:t>
            </a:r>
            <a:r>
              <a:rPr lang="en-US" sz="2400" b="1" dirty="0" smtClean="0">
                <a:solidFill>
                  <a:schemeClr val="bg1"/>
                </a:solidFill>
              </a:rPr>
              <a:t> 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240360" y="5940212"/>
            <a:ext cx="529208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Figure 5 – Spatial overview of researched area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1" name="Picture 10" descr="C:\Users\Zvone\Desktop\European airspace complexity and fragmentation correlation research\Researched airspace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5" y="2348880"/>
            <a:ext cx="4896545" cy="351932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107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Clustering significance test</a:t>
            </a:r>
          </a:p>
          <a:p>
            <a:pPr marL="0" indent="0" algn="ctr">
              <a:buNone/>
            </a:pPr>
            <a:endParaRPr lang="en-US" sz="2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Concept design</a:t>
            </a:r>
          </a:p>
          <a:p>
            <a:pPr marL="0" indent="0" algn="just">
              <a:buNone/>
            </a:pPr>
            <a:endParaRPr lang="en-US" sz="3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Statistical significance 		Probability test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    (z-score)	                                             (p-value) </a:t>
            </a:r>
            <a:endParaRPr lang="hr-HR" sz="2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hr-HR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hr-HR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hr-HR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hr-HR" sz="2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hr-HR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hr-HR" sz="2400" dirty="0" smtClean="0">
                <a:solidFill>
                  <a:schemeClr val="bg1"/>
                </a:solidFill>
              </a:rPr>
              <a:t>Figure 6 - </a:t>
            </a:r>
            <a:r>
              <a:rPr lang="en-US" sz="2400" dirty="0">
                <a:solidFill>
                  <a:schemeClr val="bg1"/>
                </a:solidFill>
              </a:rPr>
              <a:t>Clustering significance </a:t>
            </a:r>
            <a:r>
              <a:rPr lang="en-US" sz="2400" dirty="0" smtClean="0">
                <a:solidFill>
                  <a:schemeClr val="bg1"/>
                </a:solidFill>
              </a:rPr>
              <a:t>test</a:t>
            </a:r>
            <a:r>
              <a:rPr lang="hr-HR" sz="2400" dirty="0" smtClean="0">
                <a:solidFill>
                  <a:schemeClr val="bg1"/>
                </a:solidFill>
              </a:rPr>
              <a:t>ing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-32586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FRAGMENTATION</a:t>
            </a:r>
            <a:r>
              <a:rPr lang="en-US" sz="2400" b="1" dirty="0" smtClean="0">
                <a:solidFill>
                  <a:schemeClr val="bg1"/>
                </a:solidFill>
              </a:rPr>
              <a:t> 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503" y="3117011"/>
            <a:ext cx="5964487" cy="2835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2232867" y="5590951"/>
            <a:ext cx="144016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73027" y="5590951"/>
            <a:ext cx="2016224" cy="0"/>
          </a:xfrm>
          <a:prstGeom prst="line">
            <a:avLst/>
          </a:prstGeom>
          <a:ln w="28575"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689251" y="5590951"/>
            <a:ext cx="1152128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79712" y="508860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accent1"/>
                </a:solidFill>
              </a:rPr>
              <a:t>Significant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37645" y="508860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1"/>
                </a:solidFill>
              </a:rPr>
              <a:t>Random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0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0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RESEARCH </a:t>
            </a:r>
            <a:r>
              <a:rPr lang="hr-HR" sz="2800" b="1" dirty="0" smtClean="0">
                <a:solidFill>
                  <a:schemeClr val="bg1"/>
                </a:solidFill>
              </a:rPr>
              <a:t>FINDINGS</a:t>
            </a:r>
            <a:r>
              <a:rPr lang="en-US" sz="2800" b="1" dirty="0" smtClean="0">
                <a:solidFill>
                  <a:schemeClr val="bg1"/>
                </a:solidFill>
              </a:rPr>
              <a:t> &amp; DISCUSSION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95670"/>
            <a:ext cx="790575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774379" y="5907327"/>
            <a:ext cx="529208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Figure 7 – </a:t>
            </a:r>
            <a:r>
              <a:rPr lang="en-US" sz="2000" dirty="0">
                <a:solidFill>
                  <a:schemeClr val="bg1"/>
                </a:solidFill>
              </a:rPr>
              <a:t>Tabular display of research results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2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805264"/>
            <a:ext cx="8271842" cy="567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2000" dirty="0" smtClean="0">
                <a:solidFill>
                  <a:schemeClr val="bg1"/>
                </a:solidFill>
              </a:rPr>
              <a:t>Figure </a:t>
            </a:r>
            <a:r>
              <a:rPr lang="en-US" sz="2000" dirty="0" smtClean="0">
                <a:solidFill>
                  <a:schemeClr val="bg1"/>
                </a:solidFill>
              </a:rPr>
              <a:t>8</a:t>
            </a:r>
            <a:r>
              <a:rPr lang="hr-HR" sz="2000" dirty="0" smtClean="0">
                <a:solidFill>
                  <a:schemeClr val="bg1"/>
                </a:solidFill>
              </a:rPr>
              <a:t> – Spatial overview of </a:t>
            </a:r>
            <a:r>
              <a:rPr lang="en-US" sz="2000" dirty="0">
                <a:solidFill>
                  <a:schemeClr val="bg1"/>
                </a:solidFill>
              </a:rPr>
              <a:t>research results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23528" y="11663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RESEARCH </a:t>
            </a:r>
            <a:r>
              <a:rPr lang="hr-HR" sz="2800" b="1" dirty="0" smtClean="0">
                <a:solidFill>
                  <a:schemeClr val="bg1"/>
                </a:solidFill>
              </a:rPr>
              <a:t>FINDINGS</a:t>
            </a:r>
            <a:r>
              <a:rPr lang="en-US" sz="2800" b="1" dirty="0">
                <a:solidFill>
                  <a:schemeClr val="bg1"/>
                </a:solidFill>
              </a:rPr>
              <a:t> &amp; DISCUSSION</a:t>
            </a:r>
          </a:p>
        </p:txBody>
      </p:sp>
      <p:pic>
        <p:nvPicPr>
          <p:cNvPr id="11" name="Content Placeholder 9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0" b="8879"/>
          <a:stretch/>
        </p:blipFill>
        <p:spPr bwMode="auto">
          <a:xfrm>
            <a:off x="395536" y="836712"/>
            <a:ext cx="8280920" cy="4896544"/>
          </a:xfrm>
          <a:prstGeom prst="rect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32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31640" y="6381328"/>
            <a:ext cx="6984776" cy="365125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</a:rPr>
              <a:t>Figure 9 </a:t>
            </a:r>
            <a:r>
              <a:rPr lang="en-US" sz="2000" dirty="0">
                <a:solidFill>
                  <a:schemeClr val="bg1"/>
                </a:solidFill>
              </a:rPr>
              <a:t>– Input data and local Moran's indexes distribution share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23528" y="11663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RESEARCH </a:t>
            </a:r>
            <a:r>
              <a:rPr lang="hr-HR" sz="2800" b="1" dirty="0" smtClean="0">
                <a:solidFill>
                  <a:schemeClr val="bg1"/>
                </a:solidFill>
              </a:rPr>
              <a:t>FINDINGS</a:t>
            </a:r>
            <a:r>
              <a:rPr lang="en-US" sz="2800" b="1" dirty="0">
                <a:solidFill>
                  <a:schemeClr val="bg1"/>
                </a:solidFill>
              </a:rPr>
              <a:t> &amp; DISCUSSION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558507139"/>
              </p:ext>
            </p:extLst>
          </p:nvPr>
        </p:nvGraphicFramePr>
        <p:xfrm>
          <a:off x="467544" y="822722"/>
          <a:ext cx="8208912" cy="303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708358978"/>
              </p:ext>
            </p:extLst>
          </p:nvPr>
        </p:nvGraphicFramePr>
        <p:xfrm>
          <a:off x="539552" y="3519663"/>
          <a:ext cx="8208912" cy="335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395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Clustering significance testing results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Null </a:t>
            </a:r>
            <a:r>
              <a:rPr lang="en-US" sz="2000" dirty="0" smtClean="0">
                <a:solidFill>
                  <a:schemeClr val="bg1"/>
                </a:solidFill>
              </a:rPr>
              <a:t>hypothesis testing</a:t>
            </a:r>
          </a:p>
          <a:p>
            <a:pPr marL="0" indent="0" algn="ctr"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“There </a:t>
            </a:r>
            <a:r>
              <a:rPr lang="en-US" sz="2400" dirty="0">
                <a:solidFill>
                  <a:schemeClr val="bg1"/>
                </a:solidFill>
              </a:rPr>
              <a:t>is no spatial clustering of the values associated with the geographic features in </a:t>
            </a: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study </a:t>
            </a:r>
            <a:r>
              <a:rPr lang="en-US" sz="2400" dirty="0" smtClean="0">
                <a:solidFill>
                  <a:schemeClr val="bg1"/>
                </a:solidFill>
              </a:rPr>
              <a:t>area”</a:t>
            </a:r>
          </a:p>
          <a:p>
            <a:pPr marL="0" indent="0" algn="ctr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z-score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r>
              <a:rPr lang="en-US" sz="2400" dirty="0" smtClean="0">
                <a:solidFill>
                  <a:schemeClr val="bg1"/>
                </a:solidFill>
              </a:rPr>
              <a:t>0.581788		</a:t>
            </a:r>
            <a:r>
              <a:rPr lang="en-US" sz="2400" b="1" dirty="0" smtClean="0">
                <a:solidFill>
                  <a:srgbClr val="FFFF00"/>
                </a:solidFill>
              </a:rPr>
              <a:t>Null hypothesis can’t be rejected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p-value: 0.2810		    </a:t>
            </a:r>
            <a:r>
              <a:rPr lang="en-US" sz="2000" dirty="0" smtClean="0">
                <a:solidFill>
                  <a:schemeClr val="bg1"/>
                </a:solidFill>
              </a:rPr>
              <a:t>Result </a:t>
            </a:r>
            <a:r>
              <a:rPr lang="en-US" sz="2000" dirty="0">
                <a:solidFill>
                  <a:schemeClr val="bg1"/>
                </a:solidFill>
              </a:rPr>
              <a:t>of random spatial processes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23528" y="11663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RESEARCH </a:t>
            </a:r>
            <a:r>
              <a:rPr lang="hr-HR" sz="2800" b="1" dirty="0" smtClean="0">
                <a:solidFill>
                  <a:schemeClr val="bg1"/>
                </a:solidFill>
              </a:rPr>
              <a:t>FINDINGS</a:t>
            </a:r>
            <a:r>
              <a:rPr lang="en-US" sz="2800" b="1" dirty="0">
                <a:solidFill>
                  <a:schemeClr val="bg1"/>
                </a:solidFill>
              </a:rPr>
              <a:t> &amp; DISCUSSION</a:t>
            </a:r>
          </a:p>
        </p:txBody>
      </p:sp>
    </p:spTree>
    <p:extLst>
      <p:ext uri="{BB962C8B-B14F-4D97-AF65-F5344CB8AC3E}">
        <p14:creationId xmlns:p14="http://schemas.microsoft.com/office/powerpoint/2010/main" val="14599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11663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RESEARCH </a:t>
            </a:r>
            <a:r>
              <a:rPr lang="hr-HR" sz="2800" b="1" dirty="0" smtClean="0">
                <a:solidFill>
                  <a:schemeClr val="bg1"/>
                </a:solidFill>
              </a:rPr>
              <a:t>FINDINGS</a:t>
            </a:r>
            <a:r>
              <a:rPr lang="en-US" sz="2800" b="1" dirty="0">
                <a:solidFill>
                  <a:schemeClr val="bg1"/>
                </a:solidFill>
              </a:rPr>
              <a:t> &amp; DISCUSSION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5770" y="774587"/>
            <a:ext cx="8229600" cy="72007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Clustering significance </a:t>
            </a:r>
            <a:r>
              <a:rPr lang="en-US" dirty="0" smtClean="0">
                <a:solidFill>
                  <a:schemeClr val="bg1"/>
                </a:solidFill>
              </a:rPr>
              <a:t>testing results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451847546"/>
              </p:ext>
            </p:extLst>
          </p:nvPr>
        </p:nvGraphicFramePr>
        <p:xfrm>
          <a:off x="431540" y="1412776"/>
          <a:ext cx="801357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753531726"/>
              </p:ext>
            </p:extLst>
          </p:nvPr>
        </p:nvGraphicFramePr>
        <p:xfrm>
          <a:off x="2051720" y="1340768"/>
          <a:ext cx="6912767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23528" y="5949280"/>
            <a:ext cx="8271842" cy="567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2000" dirty="0" smtClean="0">
                <a:solidFill>
                  <a:schemeClr val="bg1"/>
                </a:solidFill>
              </a:rPr>
              <a:t>Figure </a:t>
            </a:r>
            <a:r>
              <a:rPr lang="en-US" sz="2000" dirty="0" smtClean="0">
                <a:solidFill>
                  <a:schemeClr val="bg1"/>
                </a:solidFill>
              </a:rPr>
              <a:t>10</a:t>
            </a:r>
            <a:r>
              <a:rPr lang="hr-HR" sz="2000" dirty="0" smtClean="0">
                <a:solidFill>
                  <a:schemeClr val="bg1"/>
                </a:solidFill>
              </a:rPr>
              <a:t> – </a:t>
            </a:r>
            <a:r>
              <a:rPr lang="en-US" sz="2000" dirty="0">
                <a:solidFill>
                  <a:schemeClr val="bg1"/>
                </a:solidFill>
              </a:rPr>
              <a:t>Critical values results distribution share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11663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RESEARCH </a:t>
            </a:r>
            <a:r>
              <a:rPr lang="hr-HR" sz="2800" b="1" dirty="0" smtClean="0">
                <a:solidFill>
                  <a:schemeClr val="bg1"/>
                </a:solidFill>
              </a:rPr>
              <a:t>FINDINGS</a:t>
            </a:r>
            <a:r>
              <a:rPr lang="en-US" sz="2800" b="1" dirty="0">
                <a:solidFill>
                  <a:schemeClr val="bg1"/>
                </a:solidFill>
              </a:rPr>
              <a:t> &amp; DISCUSSION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5770" y="774587"/>
            <a:ext cx="8229600" cy="72007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Clustering significance </a:t>
            </a:r>
            <a:r>
              <a:rPr lang="en-US" dirty="0" smtClean="0">
                <a:solidFill>
                  <a:schemeClr val="bg1"/>
                </a:solidFill>
              </a:rPr>
              <a:t>testing results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64343" y="6245743"/>
            <a:ext cx="8271842" cy="6218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2000" dirty="0" smtClean="0">
                <a:solidFill>
                  <a:schemeClr val="bg1"/>
                </a:solidFill>
              </a:rPr>
              <a:t>Figure </a:t>
            </a:r>
            <a:r>
              <a:rPr lang="en-US" sz="2000" dirty="0" smtClean="0">
                <a:solidFill>
                  <a:schemeClr val="bg1"/>
                </a:solidFill>
              </a:rPr>
              <a:t>11 </a:t>
            </a:r>
            <a:r>
              <a:rPr lang="hr-HR" sz="2000" dirty="0" smtClean="0">
                <a:solidFill>
                  <a:schemeClr val="bg1"/>
                </a:solidFill>
              </a:rPr>
              <a:t>– </a:t>
            </a:r>
            <a:r>
              <a:rPr lang="en-US" sz="2000" dirty="0" smtClean="0">
                <a:solidFill>
                  <a:schemeClr val="bg1"/>
                </a:solidFill>
              </a:rPr>
              <a:t>Spatial overview of critical values results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Zvone\Desktop\PhD docs\- Radovi\European airspace complexity and fragmentation correlation research\Critical score analysi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68" y="1401150"/>
            <a:ext cx="7252320" cy="4879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Two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areas were identified as areas which spatially associate adjacent </a:t>
            </a:r>
            <a:r>
              <a:rPr lang="en-US" dirty="0" smtClean="0">
                <a:solidFill>
                  <a:schemeClr val="bg1"/>
                </a:solidFill>
              </a:rPr>
              <a:t>AoRs. </a:t>
            </a:r>
            <a:r>
              <a:rPr lang="en-US" sz="2400" dirty="0" smtClean="0">
                <a:solidFill>
                  <a:schemeClr val="bg1"/>
                </a:solidFill>
              </a:rPr>
              <a:t>(Figure 8)</a:t>
            </a:r>
          </a:p>
          <a:p>
            <a:pPr marL="0" indent="0">
              <a:buNone/>
            </a:pPr>
            <a:endParaRPr lang="en-US" sz="800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European airspace is </a:t>
            </a:r>
            <a:r>
              <a:rPr lang="en-US" b="1" dirty="0" smtClean="0">
                <a:solidFill>
                  <a:srgbClr val="FFFF00"/>
                </a:solidFill>
              </a:rPr>
              <a:t>fragmented </a:t>
            </a:r>
            <a:r>
              <a:rPr lang="en-US" dirty="0">
                <a:solidFill>
                  <a:schemeClr val="bg1"/>
                </a:solidFill>
              </a:rPr>
              <a:t>into different homogeneous and sized spatial </a:t>
            </a:r>
            <a:r>
              <a:rPr lang="en-US" dirty="0" smtClean="0">
                <a:solidFill>
                  <a:schemeClr val="bg1"/>
                </a:solidFill>
              </a:rPr>
              <a:t>patterns. </a:t>
            </a:r>
            <a:r>
              <a:rPr lang="en-US" sz="2400" dirty="0" smtClean="0">
                <a:solidFill>
                  <a:schemeClr val="bg1"/>
                </a:solidFill>
              </a:rPr>
              <a:t>(Figure 9)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Pattern </a:t>
            </a:r>
            <a:r>
              <a:rPr lang="en-US" dirty="0">
                <a:solidFill>
                  <a:schemeClr val="bg1"/>
                </a:solidFill>
              </a:rPr>
              <a:t>of spatial distribution is </a:t>
            </a:r>
            <a:r>
              <a:rPr lang="en-US" b="1" dirty="0">
                <a:solidFill>
                  <a:srgbClr val="FFFF00"/>
                </a:solidFill>
              </a:rPr>
              <a:t>random</a:t>
            </a:r>
            <a:r>
              <a:rPr lang="en-US" dirty="0">
                <a:solidFill>
                  <a:schemeClr val="bg1"/>
                </a:solidFill>
              </a:rPr>
              <a:t> and </a:t>
            </a:r>
            <a:r>
              <a:rPr lang="en-US" dirty="0" smtClean="0">
                <a:solidFill>
                  <a:schemeClr val="bg1"/>
                </a:solidFill>
              </a:rPr>
              <a:t>clusters </a:t>
            </a:r>
            <a:r>
              <a:rPr lang="en-US" dirty="0">
                <a:solidFill>
                  <a:schemeClr val="bg1"/>
                </a:solidFill>
              </a:rPr>
              <a:t>do not exist. </a:t>
            </a:r>
            <a:r>
              <a:rPr lang="en-US" sz="2400" dirty="0" smtClean="0">
                <a:solidFill>
                  <a:schemeClr val="bg1"/>
                </a:solidFill>
              </a:rPr>
              <a:t>(p.16 &amp; Figure 10)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Switzerland, i.e. Skyguide's AoR with the highest deviate value represent a </a:t>
            </a:r>
            <a:r>
              <a:rPr lang="en-US" b="1" dirty="0" smtClean="0">
                <a:solidFill>
                  <a:srgbClr val="FFFF00"/>
                </a:solidFill>
              </a:rPr>
              <a:t>hotspot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Figure </a:t>
            </a:r>
            <a:r>
              <a:rPr lang="en-US" sz="2400" dirty="0" smtClean="0">
                <a:solidFill>
                  <a:schemeClr val="bg1"/>
                </a:solidFill>
              </a:rPr>
              <a:t>11)</a:t>
            </a:r>
          </a:p>
          <a:p>
            <a:pPr marL="0" indent="0">
              <a:buNone/>
            </a:pPr>
            <a:endParaRPr lang="en-US" sz="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200" b="1" dirty="0" smtClean="0">
                <a:solidFill>
                  <a:srgbClr val="FFFF00"/>
                </a:solidFill>
              </a:rPr>
              <a:t>           </a:t>
            </a:r>
            <a:r>
              <a:rPr lang="en-US" sz="5800" b="1" dirty="0" smtClean="0">
                <a:solidFill>
                  <a:srgbClr val="FFFF00"/>
                </a:solidFill>
              </a:rPr>
              <a:t>Q&amp;A	</a:t>
            </a:r>
            <a:r>
              <a:rPr lang="en-US" sz="5600" b="1" dirty="0" smtClean="0">
                <a:solidFill>
                  <a:srgbClr val="FFFF00"/>
                </a:solidFill>
              </a:rPr>
              <a:t>	  </a:t>
            </a:r>
          </a:p>
          <a:p>
            <a:pPr marL="0" indent="0" algn="r"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Thank you for your </a:t>
            </a:r>
            <a:r>
              <a:rPr lang="en-US" sz="2600" b="1" dirty="0">
                <a:solidFill>
                  <a:srgbClr val="FFFF00"/>
                </a:solidFill>
              </a:rPr>
              <a:t>attention!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1663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CONCLUSIONS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PRESENTATION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363272" cy="367240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Problem </a:t>
            </a:r>
            <a:r>
              <a:rPr lang="en-US" dirty="0">
                <a:solidFill>
                  <a:schemeClr val="bg1"/>
                </a:solidFill>
              </a:rPr>
              <a:t>Definition &amp; Research </a:t>
            </a:r>
            <a:r>
              <a:rPr lang="en-US" dirty="0" smtClean="0">
                <a:solidFill>
                  <a:schemeClr val="bg1"/>
                </a:solidFill>
              </a:rPr>
              <a:t>Questions;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Airspace </a:t>
            </a:r>
            <a:r>
              <a:rPr lang="en-US" dirty="0">
                <a:solidFill>
                  <a:schemeClr val="bg1"/>
                </a:solidFill>
              </a:rPr>
              <a:t>Complexity </a:t>
            </a:r>
            <a:r>
              <a:rPr lang="en-US" dirty="0" smtClean="0">
                <a:solidFill>
                  <a:schemeClr val="bg1"/>
                </a:solidFill>
              </a:rPr>
              <a:t>Assessment;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Airspace </a:t>
            </a:r>
            <a:r>
              <a:rPr lang="en-US" dirty="0">
                <a:solidFill>
                  <a:schemeClr val="bg1"/>
                </a:solidFill>
              </a:rPr>
              <a:t>Fragmentation </a:t>
            </a:r>
            <a:r>
              <a:rPr lang="en-US" dirty="0" smtClean="0">
                <a:solidFill>
                  <a:schemeClr val="bg1"/>
                </a:solidFill>
              </a:rPr>
              <a:t>Assessment;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US" dirty="0">
                <a:solidFill>
                  <a:schemeClr val="bg1"/>
                </a:solidFill>
              </a:rPr>
              <a:t>Research Findings &amp; </a:t>
            </a:r>
            <a:r>
              <a:rPr lang="en-US" dirty="0" smtClean="0">
                <a:solidFill>
                  <a:schemeClr val="bg1"/>
                </a:solidFill>
              </a:rPr>
              <a:t>Discussion;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Conclusions.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51C47-C0C9-4220-A3AC-3FAC19A93DC5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242" y="1556792"/>
            <a:ext cx="8496944" cy="24482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</a:rPr>
              <a:t>EUROPEAN AIRSPACE COMPLEXITY AND</a:t>
            </a:r>
            <a:br>
              <a:rPr lang="en-US" sz="3600" b="1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FFFF00"/>
                </a:solidFill>
              </a:rPr>
              <a:t>FRAGMENTATION CORRELATION RESEARCH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250" y="4077072"/>
            <a:ext cx="8352928" cy="266429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Zvonimir Rezo, PhD student	</a:t>
            </a:r>
            <a:r>
              <a:rPr lang="en-US" dirty="0" smtClean="0">
                <a:solidFill>
                  <a:schemeClr val="bg1"/>
                </a:solidFill>
              </a:rPr>
              <a:t>Sanja Steiner, PhD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E-mail: </a:t>
            </a:r>
            <a:r>
              <a:rPr lang="en-GB" sz="2000" u="sng" dirty="0" smtClean="0">
                <a:hlinkClick r:id="rId2"/>
              </a:rPr>
              <a:t>zvonimir.rezo@gmail.com</a:t>
            </a:r>
            <a:r>
              <a:rPr lang="en-GB" sz="2000" dirty="0"/>
              <a:t>	</a:t>
            </a:r>
            <a:r>
              <a:rPr lang="en-GB" sz="2000" dirty="0" smtClean="0"/>
              <a:t>	</a:t>
            </a:r>
            <a:r>
              <a:rPr lang="en-GB" sz="2000" dirty="0" smtClean="0">
                <a:solidFill>
                  <a:schemeClr val="bg1"/>
                </a:solidFill>
              </a:rPr>
              <a:t>E-mail: </a:t>
            </a:r>
            <a:r>
              <a:rPr lang="en-GB" sz="2000" u="sng" dirty="0" smtClean="0">
                <a:hlinkClick r:id="rId3"/>
              </a:rPr>
              <a:t>ssteiner@hazu.hr</a:t>
            </a:r>
            <a:endParaRPr lang="en-GB" u="sng" dirty="0"/>
          </a:p>
          <a:p>
            <a:pPr algn="l"/>
            <a:r>
              <a:rPr lang="en-GB" sz="2000" dirty="0" smtClean="0">
                <a:solidFill>
                  <a:schemeClr val="bg1"/>
                </a:solidFill>
              </a:rPr>
              <a:t>                    Corresponding author</a:t>
            </a:r>
          </a:p>
          <a:p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Croatian Academy of Sciences and Arts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Traffic Institute, Kušlanova 2, 10000 Zagreb, Croatia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4843" y="908720"/>
            <a:ext cx="889774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14 - 15 May 2019, Budapest, Hungary 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2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idx="1"/>
          </p:nvPr>
        </p:nvSpPr>
        <p:spPr>
          <a:xfrm>
            <a:off x="387478" y="1619941"/>
            <a:ext cx="6059015" cy="647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Where are located spatial clusters?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59631" y="5763912"/>
            <a:ext cx="7017163" cy="5596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How big and homogenous are spatial patterns?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368459" y="4776052"/>
            <a:ext cx="4683475" cy="541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Which features are most alike?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51520" y="5085819"/>
            <a:ext cx="5462450" cy="520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Do spatial performances differ? 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117346" y="2044408"/>
            <a:ext cx="454426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How intense is the clustering?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-80797" y="3070722"/>
            <a:ext cx="9144000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00" dirty="0" smtClean="0">
                <a:solidFill>
                  <a:srgbClr val="FFFF00"/>
                </a:solidFill>
              </a:rPr>
              <a:t>What is the current European airspace fragmentation status in dependence of commonly accepted and measured airspace complexity indicators?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720220" y="2441803"/>
            <a:ext cx="4817331" cy="503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Where are located hotspots?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-10142" y="15550"/>
            <a:ext cx="9073345" cy="1685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Problem Definition &amp; Research Questions:</a:t>
            </a: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bg1"/>
                </a:solidFill>
              </a:rPr>
              <a:t>Airspace complexity and fragmentation correlation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2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13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COMPLEXITY </a:t>
            </a:r>
            <a:r>
              <a:rPr lang="en-US" sz="2400" b="1" dirty="0" smtClean="0">
                <a:solidFill>
                  <a:schemeClr val="bg1"/>
                </a:solidFill>
              </a:rPr>
              <a:t>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980728"/>
            <a:ext cx="8568953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ACE Working Group on Complexity. Complexity Metrics for ANSP Benchmarking Analysis. EUROCONTROL, Brussels, 2006</a:t>
            </a:r>
          </a:p>
          <a:p>
            <a:pPr marL="0" indent="0" algn="just">
              <a:buNone/>
            </a:pPr>
            <a:endParaRPr lang="en-US" sz="1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Used parameters &amp; indicators: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Interaction counting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Flight hours	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Adjusted density				       </a:t>
            </a:r>
            <a:r>
              <a:rPr lang="en-US" sz="2400" b="1" dirty="0" smtClean="0">
                <a:solidFill>
                  <a:srgbClr val="FFFF00"/>
                </a:solidFill>
              </a:rPr>
              <a:t>Complexity score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Vertical Different Interacting Flows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Horizontal Different Interacting Flows	          Structural index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Speed Different Interacting Flows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5580112" y="4592867"/>
            <a:ext cx="648072" cy="1512168"/>
          </a:xfrm>
          <a:prstGeom prst="rightBrac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131840" y="4077072"/>
            <a:ext cx="29523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524328" y="436510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3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39476" y="1975626"/>
            <a:ext cx="3024336" cy="273630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8411" y="1255546"/>
            <a:ext cx="3024336" cy="273630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COMPLEXITY </a:t>
            </a:r>
            <a:r>
              <a:rPr lang="en-US" sz="2400" b="1" dirty="0" smtClean="0">
                <a:solidFill>
                  <a:schemeClr val="bg1"/>
                </a:solidFill>
              </a:rPr>
              <a:t>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-40784" y="5630158"/>
            <a:ext cx="9144000" cy="63894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Figure 1 - 4D cell dimensions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663812" y="1255546"/>
            <a:ext cx="1218935" cy="7200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670087" y="3991850"/>
            <a:ext cx="1218935" cy="7200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642311" y="1255546"/>
            <a:ext cx="1218935" cy="7200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643675" y="3991850"/>
            <a:ext cx="1218935" cy="7200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527374" y="5117550"/>
            <a:ext cx="3059229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580327" y="3991850"/>
            <a:ext cx="1908749" cy="1125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6489076" y="1255546"/>
            <a:ext cx="6276" cy="273630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18851" y="219165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dz</a:t>
            </a:r>
            <a:r>
              <a:rPr lang="en-US" sz="2400" dirty="0" smtClean="0">
                <a:solidFill>
                  <a:schemeClr val="bg1"/>
                </a:solidFill>
              </a:rPr>
              <a:t> = 3000 [</a:t>
            </a:r>
            <a:r>
              <a:rPr lang="en-US" sz="2400" dirty="0" err="1" smtClean="0">
                <a:solidFill>
                  <a:schemeClr val="bg1"/>
                </a:solidFill>
              </a:rPr>
              <a:t>ft</a:t>
            </a:r>
            <a:r>
              <a:rPr lang="en-US" sz="2400" dirty="0" smtClean="0">
                <a:solidFill>
                  <a:schemeClr val="bg1"/>
                </a:solidFill>
              </a:rPr>
              <a:t>]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10669" y="4886717"/>
            <a:ext cx="192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dy = 20 [NM]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34262" y="4409861"/>
            <a:ext cx="2402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dt</a:t>
            </a:r>
            <a:r>
              <a:rPr lang="en-US" sz="2400" dirty="0" smtClean="0">
                <a:solidFill>
                  <a:schemeClr val="bg1"/>
                </a:solidFill>
              </a:rPr>
              <a:t> = 60 [minutes]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0779" y="5320073"/>
            <a:ext cx="190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dx = 20 [NM]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586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FRAGMENTATION</a:t>
            </a:r>
            <a:r>
              <a:rPr lang="en-US" sz="2400" b="1" dirty="0" smtClean="0">
                <a:solidFill>
                  <a:schemeClr val="bg1"/>
                </a:solidFill>
              </a:rPr>
              <a:t> 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61662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</a:rPr>
              <a:t>Spatial autocorrelation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Complexity score value			Spatial distribution</a:t>
            </a:r>
          </a:p>
          <a:p>
            <a:pPr marL="0" indent="0" algn="just">
              <a:buNone/>
            </a:pPr>
            <a:endParaRPr lang="en-US" sz="1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Tobler's first law of geography</a:t>
            </a:r>
          </a:p>
          <a:p>
            <a:pPr marL="0" indent="0" algn="ctr">
              <a:buNone/>
            </a:pPr>
            <a:r>
              <a:rPr lang="en-US" sz="2400" i="1" dirty="0" smtClean="0">
                <a:solidFill>
                  <a:schemeClr val="bg1"/>
                </a:solidFill>
              </a:rPr>
              <a:t>“Everything is related to everything else, but near things are more related than distant things”</a:t>
            </a:r>
          </a:p>
          <a:p>
            <a:pPr marL="0" indent="0" algn="ctr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Used indicators: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FF00"/>
                </a:solidFill>
              </a:rPr>
              <a:t>Local Indicator of Spatial autocorrelation (LISA)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Global Indicator of Spatial autocorrelation (GISA)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Clustering significance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0734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Local Indicator of Spatial autocorrelation (LISA)</a:t>
            </a:r>
          </a:p>
          <a:p>
            <a:pPr marL="0" indent="0" algn="ctr">
              <a:buNone/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Concept design</a:t>
            </a:r>
          </a:p>
          <a:p>
            <a:pPr marL="0" indent="0" algn="ctr"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close neighborhood analysis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more accurate than GISA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GB" sz="2400" b="1" dirty="0" smtClean="0">
                <a:solidFill>
                  <a:schemeClr val="bg1"/>
                </a:solidFill>
              </a:rPr>
              <a:t>Application overview:</a:t>
            </a:r>
          </a:p>
          <a:p>
            <a:pPr marL="0" indent="0" algn="just">
              <a:buNone/>
            </a:pPr>
            <a:endParaRPr lang="en-GB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LISA analysed </a:t>
            </a:r>
            <a:r>
              <a:rPr lang="en-GB" sz="2400" dirty="0">
                <a:solidFill>
                  <a:schemeClr val="bg1"/>
                </a:solidFill>
              </a:rPr>
              <a:t>whether the observed value at AoR </a:t>
            </a:r>
            <a:r>
              <a:rPr lang="en-GB" sz="2400" dirty="0">
                <a:solidFill>
                  <a:srgbClr val="FFFF00"/>
                </a:solidFill>
              </a:rPr>
              <a:t>(</a:t>
            </a:r>
            <a:r>
              <a:rPr lang="en-GB" sz="2400" i="1" dirty="0">
                <a:solidFill>
                  <a:srgbClr val="FFFF00"/>
                </a:solidFill>
              </a:rPr>
              <a:t>i</a:t>
            </a:r>
            <a:r>
              <a:rPr lang="en-GB" sz="2400" dirty="0">
                <a:solidFill>
                  <a:srgbClr val="FFFF00"/>
                </a:solidFill>
              </a:rPr>
              <a:t>)</a:t>
            </a:r>
            <a:r>
              <a:rPr lang="en-GB" sz="2400" dirty="0">
                <a:solidFill>
                  <a:schemeClr val="bg1"/>
                </a:solidFill>
              </a:rPr>
              <a:t> is independent of neighbouring localities AoRs </a:t>
            </a:r>
            <a:r>
              <a:rPr lang="en-GB" sz="2400" dirty="0">
                <a:solidFill>
                  <a:srgbClr val="FFFF00"/>
                </a:solidFill>
              </a:rPr>
              <a:t>(</a:t>
            </a:r>
            <a:r>
              <a:rPr lang="en-GB" sz="2400" i="1" dirty="0">
                <a:solidFill>
                  <a:srgbClr val="FFFF00"/>
                </a:solidFill>
              </a:rPr>
              <a:t>j</a:t>
            </a:r>
            <a:r>
              <a:rPr lang="en-GB" sz="2400" dirty="0">
                <a:solidFill>
                  <a:srgbClr val="FFFF00"/>
                </a:solidFill>
              </a:rPr>
              <a:t>) </a:t>
            </a:r>
            <a:r>
              <a:rPr lang="en-GB" sz="2400" dirty="0">
                <a:solidFill>
                  <a:schemeClr val="bg1"/>
                </a:solidFill>
              </a:rPr>
              <a:t>by taking into account sample mean </a:t>
            </a:r>
            <a:r>
              <a:rPr lang="en-GB" sz="2400" dirty="0">
                <a:solidFill>
                  <a:srgbClr val="FFFF00"/>
                </a:solidFill>
              </a:rPr>
              <a:t>(x̄)</a:t>
            </a:r>
            <a:r>
              <a:rPr lang="en-GB" sz="2400" dirty="0">
                <a:solidFill>
                  <a:schemeClr val="bg1"/>
                </a:solidFill>
              </a:rPr>
              <a:t>, number of AoRs </a:t>
            </a:r>
            <a:r>
              <a:rPr lang="en-GB" sz="2400" dirty="0">
                <a:solidFill>
                  <a:srgbClr val="FFFF00"/>
                </a:solidFill>
              </a:rPr>
              <a:t>(</a:t>
            </a:r>
            <a:r>
              <a:rPr lang="en-GB" sz="2400" i="1" dirty="0">
                <a:solidFill>
                  <a:srgbClr val="FFFF00"/>
                </a:solidFill>
              </a:rPr>
              <a:t>n</a:t>
            </a:r>
            <a:r>
              <a:rPr lang="en-GB" sz="2400" dirty="0">
                <a:solidFill>
                  <a:srgbClr val="FFFF00"/>
                </a:solidFill>
              </a:rPr>
              <a:t>)</a:t>
            </a:r>
            <a:r>
              <a:rPr lang="en-GB" sz="2400" dirty="0">
                <a:solidFill>
                  <a:schemeClr val="bg1"/>
                </a:solidFill>
              </a:rPr>
              <a:t> and the spatial weight </a:t>
            </a:r>
            <a:r>
              <a:rPr lang="en-GB" sz="2400" dirty="0">
                <a:solidFill>
                  <a:srgbClr val="FFFF00"/>
                </a:solidFill>
              </a:rPr>
              <a:t>(</a:t>
            </a:r>
            <a:r>
              <a:rPr lang="en-GB" sz="2400" i="1" dirty="0">
                <a:solidFill>
                  <a:srgbClr val="FFFF00"/>
                </a:solidFill>
              </a:rPr>
              <a:t>w</a:t>
            </a:r>
            <a:r>
              <a:rPr lang="en-GB" sz="2400" i="1" baseline="-25000" dirty="0">
                <a:solidFill>
                  <a:srgbClr val="FFFF00"/>
                </a:solidFill>
              </a:rPr>
              <a:t>ij</a:t>
            </a:r>
            <a:r>
              <a:rPr lang="en-GB" sz="2400" dirty="0">
                <a:solidFill>
                  <a:srgbClr val="FFFF00"/>
                </a:solidFill>
              </a:rPr>
              <a:t>)</a:t>
            </a:r>
            <a:r>
              <a:rPr lang="en-GB" sz="2400" dirty="0">
                <a:solidFill>
                  <a:schemeClr val="bg1"/>
                </a:solidFill>
              </a:rPr>
              <a:t> of the connection between area AoR (</a:t>
            </a:r>
            <a:r>
              <a:rPr lang="en-GB" sz="2400" i="1" dirty="0">
                <a:solidFill>
                  <a:schemeClr val="bg1"/>
                </a:solidFill>
              </a:rPr>
              <a:t>i</a:t>
            </a:r>
            <a:r>
              <a:rPr lang="en-GB" sz="2400" dirty="0">
                <a:solidFill>
                  <a:schemeClr val="bg1"/>
                </a:solidFill>
              </a:rPr>
              <a:t>) and AoRs (</a:t>
            </a:r>
            <a:r>
              <a:rPr lang="en-GB" sz="2400" i="1" dirty="0">
                <a:solidFill>
                  <a:schemeClr val="bg1"/>
                </a:solidFill>
              </a:rPr>
              <a:t>j</a:t>
            </a:r>
            <a:r>
              <a:rPr lang="en-GB" sz="2400" dirty="0" smtClean="0">
                <a:solidFill>
                  <a:schemeClr val="bg1"/>
                </a:solidFill>
              </a:rPr>
              <a:t>).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-32586"/>
            <a:ext cx="9144000" cy="1143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FRAGMENTATION</a:t>
            </a:r>
            <a:r>
              <a:rPr lang="en-US" sz="2400" b="1" dirty="0" smtClean="0">
                <a:solidFill>
                  <a:schemeClr val="bg1"/>
                </a:solidFill>
              </a:rPr>
              <a:t> 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4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-3258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smtClean="0">
                <a:solidFill>
                  <a:schemeClr val="bg1"/>
                </a:solidFill>
              </a:rPr>
              <a:t>EUROPEAN AIRSPACE </a:t>
            </a:r>
            <a:r>
              <a:rPr lang="en-US" sz="2400" b="1" smtClean="0">
                <a:solidFill>
                  <a:srgbClr val="FFFF00"/>
                </a:solidFill>
              </a:rPr>
              <a:t>FRAGMENTATION</a:t>
            </a:r>
            <a:r>
              <a:rPr lang="en-US" sz="2400" b="1" smtClean="0">
                <a:solidFill>
                  <a:schemeClr val="bg1"/>
                </a:solidFill>
              </a:rPr>
              <a:t> 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052736"/>
                <a:ext cx="8496944" cy="532859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bg1"/>
                    </a:solidFill>
                  </a:rPr>
                  <a:t>Local Indicator of Spatial autocorrelation (LISA)</a:t>
                </a:r>
              </a:p>
              <a:p>
                <a:pPr marL="0" indent="0" algn="ctr">
                  <a:buNone/>
                </a:pPr>
                <a:endParaRPr lang="en-US" sz="1600" dirty="0" smtClean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1800" dirty="0" smtClean="0">
                    <a:solidFill>
                      <a:schemeClr val="bg1"/>
                    </a:solidFill>
                  </a:rPr>
                  <a:t>Modeling approach</a:t>
                </a:r>
              </a:p>
              <a:p>
                <a:pPr marL="0" indent="0" algn="ctr">
                  <a:buNone/>
                </a:pPr>
                <a:endParaRPr lang="en-US" sz="1400" dirty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GB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GB" sz="20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(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000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sz="2000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− 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GB" sz="2000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/</m:t>
                              </m:r>
                              <m:r>
                                <a:rPr lang="en-GB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 smtClean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 smtClean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 smtClean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 smtClean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 smtClean="0">
                  <a:solidFill>
                    <a:schemeClr val="bg1"/>
                  </a:solidFill>
                </a:endParaRPr>
              </a:p>
              <a:p>
                <a:pPr marL="0" indent="0" algn="just">
                  <a:buNone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r>
                  <a:rPr lang="en-GB" sz="2000" dirty="0" smtClean="0">
                    <a:solidFill>
                      <a:schemeClr val="bg1"/>
                    </a:solidFill>
                  </a:rPr>
                  <a:t> Rook	     	           Bishop		        Queen</a:t>
                </a:r>
                <a:endParaRPr lang="en-GB" sz="14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052736"/>
                <a:ext cx="8496944" cy="5328592"/>
              </a:xfrm>
              <a:blipFill rotWithShape="1">
                <a:blip r:embed="rId2"/>
                <a:stretch>
                  <a:fillRect t="-1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48" y="3429000"/>
            <a:ext cx="69723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13871" y="5940212"/>
            <a:ext cx="9144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Figure 3 - Contiguous spatial weights matrices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3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2856-EC87-4DDC-8B20-0CA201A02349}" type="slidenum">
              <a:rPr lang="en-US" smtClean="0">
                <a:solidFill>
                  <a:schemeClr val="bg1"/>
                </a:solidFill>
              </a:r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61926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workshop: Fragmentation in Air Traffic and its Impact on ATM Performance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14/5/2019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-3258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bg1"/>
                </a:solidFill>
              </a:rPr>
              <a:t>EUROPEAN AIRSPACE </a:t>
            </a:r>
            <a:r>
              <a:rPr lang="en-US" sz="2400" b="1" dirty="0" smtClean="0">
                <a:solidFill>
                  <a:srgbClr val="FFFF00"/>
                </a:solidFill>
              </a:rPr>
              <a:t>FRAGMENTATION</a:t>
            </a:r>
            <a:r>
              <a:rPr lang="en-US" sz="2400" b="1" dirty="0" smtClean="0">
                <a:solidFill>
                  <a:schemeClr val="bg1"/>
                </a:solidFill>
              </a:rPr>
              <a:t> ASSESSMENT METHODOLOGY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Local Indicator of Spatial autocorrelation (LISA)</a:t>
            </a:r>
            <a:endParaRPr lang="en-GB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0" y="5940212"/>
            <a:ext cx="9144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Figure 4 - Queen weights matrix application examples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9593" y="5515006"/>
            <a:ext cx="8604814" cy="455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(a) Austro Control [80,900 km</a:t>
            </a:r>
            <a:r>
              <a:rPr lang="en-GB" sz="2000" baseline="30000" dirty="0" smtClean="0">
                <a:solidFill>
                  <a:schemeClr val="bg1"/>
                </a:solidFill>
              </a:rPr>
              <a:t>2</a:t>
            </a:r>
            <a:r>
              <a:rPr lang="en-GB" sz="2000" dirty="0" smtClean="0">
                <a:solidFill>
                  <a:schemeClr val="bg1"/>
                </a:solidFill>
              </a:rPr>
              <a:t>]		(b) </a:t>
            </a:r>
            <a:r>
              <a:rPr lang="en-GB" sz="2000" dirty="0" err="1" smtClean="0">
                <a:solidFill>
                  <a:schemeClr val="bg1"/>
                </a:solidFill>
              </a:rPr>
              <a:t>Skyeyes</a:t>
            </a:r>
            <a:r>
              <a:rPr lang="en-GB" sz="2000" dirty="0">
                <a:solidFill>
                  <a:schemeClr val="bg1"/>
                </a:solidFill>
              </a:rPr>
              <a:t> [39,500 </a:t>
            </a:r>
            <a:r>
              <a:rPr lang="en-GB" sz="2000" dirty="0" smtClean="0">
                <a:solidFill>
                  <a:schemeClr val="bg1"/>
                </a:solidFill>
              </a:rPr>
              <a:t>km</a:t>
            </a:r>
            <a:r>
              <a:rPr lang="en-GB" sz="2000" baseline="30000" dirty="0" smtClean="0">
                <a:solidFill>
                  <a:schemeClr val="bg1"/>
                </a:solidFill>
              </a:rPr>
              <a:t>2</a:t>
            </a:r>
            <a:r>
              <a:rPr lang="en-GB" sz="2000" dirty="0" smtClean="0">
                <a:solidFill>
                  <a:schemeClr val="bg1"/>
                </a:solidFill>
              </a:rPr>
              <a:t>]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3075" name="Picture 3" descr="C:\Users\Zvone\Desktop\Rad za casopis A kategorije\LO susjedi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4" r="25525"/>
          <a:stretch/>
        </p:blipFill>
        <p:spPr bwMode="auto">
          <a:xfrm>
            <a:off x="269593" y="1860056"/>
            <a:ext cx="4140175" cy="367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353" y="1851020"/>
            <a:ext cx="4208000" cy="368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4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854FCBDE7C6B4086A79A630B91AC81" ma:contentTypeVersion="" ma:contentTypeDescription="Create a new document." ma:contentTypeScope="" ma:versionID="eb1ca4a7c59f982da92b3bc5cb6e6e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80281B-B664-4133-9F61-9FCA942F1F4E}"/>
</file>

<file path=customXml/itemProps2.xml><?xml version="1.0" encoding="utf-8"?>
<ds:datastoreItem xmlns:ds="http://schemas.openxmlformats.org/officeDocument/2006/customXml" ds:itemID="{0C710C86-553F-4DFB-8FB1-7E389FD8EE1B}"/>
</file>

<file path=customXml/itemProps3.xml><?xml version="1.0" encoding="utf-8"?>
<ds:datastoreItem xmlns:ds="http://schemas.openxmlformats.org/officeDocument/2006/customXml" ds:itemID="{863FA0F7-CDC6-45FB-AB71-341C271779CB}"/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893</Words>
  <Application>Microsoft Office PowerPoint</Application>
  <PresentationFormat>Diavetítés a képernyőre (4:3 oldalarány)</PresentationFormat>
  <Paragraphs>226</Paragraphs>
  <Slides>20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Office Theme</vt:lpstr>
      <vt:lpstr>EUROPEAN AIRSPACE COMPLEXITY AND FRAGMENTATION CORRELATION RESEARCH</vt:lpstr>
      <vt:lpstr>PRESENTATION CONTENT</vt:lpstr>
      <vt:lpstr>PowerPoint bemutató</vt:lpstr>
      <vt:lpstr>EUROPEAN AIRSPACE COMPLEXITY ASSESSMENT METHODOLOGY</vt:lpstr>
      <vt:lpstr>Figure 1 - 4D cell dimensions</vt:lpstr>
      <vt:lpstr>EUROPEAN AIRSPACE FRAGMENTATION ASSESSMENT METHODOLOGY</vt:lpstr>
      <vt:lpstr>EUROPEAN AIRSPACE FRAGMENTATION ASSESSMENT METHODOLOGY</vt:lpstr>
      <vt:lpstr>PowerPoint bemutató</vt:lpstr>
      <vt:lpstr>PowerPoint bemutató</vt:lpstr>
      <vt:lpstr>EUROPEAN AIRSPACE FRAGMENTATION ASSESSMENT METHODOLOGY</vt:lpstr>
      <vt:lpstr>EUROPEAN AIRSPACE FRAGMENTATION ASSESSMENT METHODOLOGY</vt:lpstr>
      <vt:lpstr>EUROPEAN AIRSPACE FRAGMENTATION ASSESSMENT METHODOLOGY</vt:lpstr>
      <vt:lpstr>RESEARCH FINDINGS &amp; DISCUSSION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EUROPEAN AIRSPACE COMPLEXITY AND FRAGMENTATION CORRELATION RESEARCH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AIRSPACE COMPLEXITY AND FRAGMENTATION CORRELATION RESEARCH</dc:title>
  <dc:creator>Zvone</dc:creator>
  <cp:lastModifiedBy>Somosi Vilmos</cp:lastModifiedBy>
  <cp:revision>59</cp:revision>
  <dcterms:created xsi:type="dcterms:W3CDTF">2019-04-17T17:45:43Z</dcterms:created>
  <dcterms:modified xsi:type="dcterms:W3CDTF">2019-04-23T07:33:12Z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0x01010020854FCBDE7C6B4086A79A630B91AC81</vt:lpwstr>
  </property>
</Properties>
</file>